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9" autoAdjust="0"/>
    <p:restoredTop sz="94660"/>
  </p:normalViewPr>
  <p:slideViewPr>
    <p:cSldViewPr>
      <p:cViewPr varScale="1">
        <p:scale>
          <a:sx n="70" d="100"/>
          <a:sy n="70" d="100"/>
        </p:scale>
        <p:origin x="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54330D-0ED9-4D03-B2DF-4915F8704E3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24B9A-6169-40E2-8A37-985972AA64E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53771-8C8B-4178-9A14-E00189D7EBE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8D6C3C9-0D17-432B-A409-511E6612B65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BB6CD-3A51-4591-A7AC-58E72D19090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008EE-108C-41C2-8A0D-D9B45EA7EF8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6FE22-F16C-42E8-AF5F-1E585EDD891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18B7B-48A3-4E36-AD74-4017B6B308A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7E556-673D-4AF8-9881-0AFA6D023AE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DEEE-F5AE-4729-959E-FF335B4118D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3C240-8D7C-41E0-B835-CC87E9EB0AB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DD5E6-892F-40D6-8A67-2C59E8859D9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3E4652E-3974-47BE-9B29-3E5FA34370E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2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92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6600">
                <a:solidFill>
                  <a:schemeClr val="folHlink"/>
                </a:solidFill>
                <a:latin typeface="SimSun" pitchFamily="2" charset="-122"/>
                <a:ea typeface="SimSun" pitchFamily="2" charset="-122"/>
              </a:rPr>
              <a:t>GULDENSPORENSLAG</a:t>
            </a:r>
            <a:endParaRPr lang="nl-NL" sz="6600">
              <a:solidFill>
                <a:schemeClr val="folHlink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sz="4400"/>
              <a:t>11 juli 1302</a:t>
            </a:r>
            <a:endParaRPr lang="nl-NL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>
                <a:solidFill>
                  <a:schemeClr val="folHlink"/>
                </a:solidFill>
                <a:latin typeface="Comic Sans MS" pitchFamily="66" charset="0"/>
              </a:rPr>
              <a:t>Goedendag,het wapen van de Klauwaerts</a:t>
            </a:r>
            <a:br>
              <a:rPr lang="nl-BE" sz="320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nl-BE" sz="3200">
                <a:solidFill>
                  <a:schemeClr val="folHlink"/>
                </a:solidFill>
                <a:latin typeface="Comic Sans MS" pitchFamily="66" charset="0"/>
              </a:rPr>
              <a:t>De gulden sporen van de Franse ruiters</a:t>
            </a:r>
            <a:br>
              <a:rPr lang="nl-BE" sz="320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nl-BE" sz="3200">
                <a:solidFill>
                  <a:schemeClr val="folHlink"/>
                </a:solidFill>
                <a:latin typeface="Comic Sans MS" pitchFamily="66" charset="0"/>
                <a:sym typeface="Wingdings" pitchFamily="2" charset="2"/>
              </a:rPr>
              <a:t> de symbolen van de Guldensporenslag</a:t>
            </a:r>
            <a:endParaRPr lang="nl-NL" sz="3200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905000"/>
            <a:ext cx="5832475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olidFill>
                  <a:schemeClr val="folHlink"/>
                </a:solidFill>
                <a:latin typeface="Comic Sans MS" pitchFamily="66" charset="0"/>
              </a:rPr>
              <a:t>Leenheer en leenman</a:t>
            </a:r>
            <a:endParaRPr lang="nl-NL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>
                <a:latin typeface="Comic Sans MS" pitchFamily="66" charset="0"/>
              </a:rPr>
              <a:t>Elke grote koning of heerser verdeelde zijn rijk in leengebieden.</a:t>
            </a:r>
          </a:p>
          <a:p>
            <a:r>
              <a:rPr lang="fr-BE">
                <a:latin typeface="Comic Sans MS" pitchFamily="66" charset="0"/>
              </a:rPr>
              <a:t>Adellijke mensen werden leenman en beloofden trouw aan hun leenheer (de koning).</a:t>
            </a:r>
          </a:p>
          <a:p>
            <a:r>
              <a:rPr lang="fr-BE">
                <a:latin typeface="Comic Sans MS" pitchFamily="66" charset="0"/>
              </a:rPr>
              <a:t>De leenmannen bestuurden de gebieden.</a:t>
            </a:r>
            <a:endParaRPr lang="nl-NL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olidFill>
                  <a:schemeClr val="folHlink"/>
                </a:solidFill>
                <a:latin typeface="Comic Sans MS" pitchFamily="66" charset="0"/>
              </a:rPr>
              <a:t>Ruzie!</a:t>
            </a:r>
            <a:endParaRPr lang="nl-NL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412875"/>
            <a:ext cx="8007350" cy="4983163"/>
          </a:xfrm>
        </p:spPr>
        <p:txBody>
          <a:bodyPr/>
          <a:lstStyle/>
          <a:p>
            <a:r>
              <a:rPr lang="fr-BE">
                <a:latin typeface="Comic Sans MS" pitchFamily="66" charset="0"/>
              </a:rPr>
              <a:t>Wanneer de leenman een tijdje aan de macht was, trok hij zich niet zoveel meer aan van zijn leenheer.</a:t>
            </a:r>
          </a:p>
          <a:p>
            <a:r>
              <a:rPr lang="fr-BE">
                <a:latin typeface="Comic Sans MS" pitchFamily="66" charset="0"/>
              </a:rPr>
              <a:t>Hij wou veel liever zelf de grote baas spelen.</a:t>
            </a:r>
          </a:p>
          <a:p>
            <a:r>
              <a:rPr lang="fr-BE">
                <a:latin typeface="Comic Sans MS" pitchFamily="66" charset="0"/>
              </a:rPr>
              <a:t>Zo ging het ook met Gwijde van Dampierre, de graaf van Vlaanderen.</a:t>
            </a:r>
          </a:p>
          <a:p>
            <a:pPr>
              <a:buFont typeface="Wingdings" pitchFamily="2" charset="2"/>
              <a:buNone/>
            </a:pPr>
            <a:r>
              <a:rPr lang="nl-BE">
                <a:latin typeface="Comic Sans MS" pitchFamily="66" charset="0"/>
                <a:sym typeface="Wingdings" pitchFamily="2" charset="2"/>
              </a:rPr>
              <a:t> Daardoor Vlaams-Franse oorlog van 1297 tot 1305</a:t>
            </a:r>
            <a:endParaRPr lang="nl-NL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olidFill>
                  <a:schemeClr val="folHlink"/>
                </a:solidFill>
                <a:latin typeface="Comic Sans MS" pitchFamily="66" charset="0"/>
              </a:rPr>
              <a:t>Gwijde van Dampierre</a:t>
            </a:r>
            <a:endParaRPr lang="nl-NL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3326" name="Rectangle 1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BE">
                <a:latin typeface="Comic Sans MS" pitchFamily="66" charset="0"/>
              </a:rPr>
              <a:t>in 1278 graaf van Vlaanderen</a:t>
            </a:r>
          </a:p>
          <a:p>
            <a:pPr>
              <a:lnSpc>
                <a:spcPct val="90000"/>
              </a:lnSpc>
            </a:pPr>
            <a:r>
              <a:rPr lang="fr-BE">
                <a:latin typeface="Comic Sans MS" pitchFamily="66" charset="0"/>
              </a:rPr>
              <a:t>kreeg ruzie met zijn leenheer, Filips de Schone, koning van Frankrijk</a:t>
            </a:r>
          </a:p>
          <a:p>
            <a:pPr>
              <a:lnSpc>
                <a:spcPct val="90000"/>
              </a:lnSpc>
            </a:pPr>
            <a:r>
              <a:rPr lang="fr-BE">
                <a:latin typeface="Comic Sans MS" pitchFamily="66" charset="0"/>
              </a:rPr>
              <a:t>zeer geliefd in Vlaanderen</a:t>
            </a:r>
          </a:p>
          <a:p>
            <a:pPr>
              <a:lnSpc>
                <a:spcPct val="90000"/>
              </a:lnSpc>
            </a:pPr>
            <a:r>
              <a:rPr lang="fr-BE">
                <a:latin typeface="Comic Sans MS" pitchFamily="66" charset="0"/>
              </a:rPr>
              <a:t>er ontstonden twee groepen</a:t>
            </a:r>
            <a:endParaRPr lang="nl-NL">
              <a:latin typeface="Comic Sans MS" pitchFamily="66" charset="0"/>
            </a:endParaRPr>
          </a:p>
        </p:txBody>
      </p:sp>
      <p:sp>
        <p:nvSpPr>
          <p:cNvPr id="13327" name="Rectangle 1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BE"/>
              <a:t>Wapenschild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BE"/>
              <a:t> van de Klauwaerts</a:t>
            </a:r>
            <a:endParaRPr lang="nl-NL"/>
          </a:p>
        </p:txBody>
      </p:sp>
      <p:pic>
        <p:nvPicPr>
          <p:cNvPr id="13322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3213100"/>
            <a:ext cx="2314575" cy="2782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olidFill>
                  <a:schemeClr val="folHlink"/>
                </a:solidFill>
                <a:latin typeface="Comic Sans MS" pitchFamily="66" charset="0"/>
              </a:rPr>
              <a:t>Filips de Schone</a:t>
            </a:r>
            <a:endParaRPr lang="nl-NL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/>
              <a:t>wilde graafschap Vlaanderen inlijven</a:t>
            </a:r>
          </a:p>
          <a:p>
            <a:r>
              <a:rPr lang="fr-BE"/>
              <a:t>besloot om Gwijde van Dampierre gevangen te zetten</a:t>
            </a:r>
          </a:p>
          <a:p>
            <a:r>
              <a:rPr lang="fr-BE"/>
              <a:t>mei 1301 deed Filips de Schone zijn intrede in Vlaanderen</a:t>
            </a:r>
          </a:p>
          <a:p>
            <a:pPr>
              <a:buFont typeface="Wingdings" pitchFamily="2" charset="2"/>
              <a:buNone/>
            </a:pPr>
            <a:endParaRPr lang="nl-NL"/>
          </a:p>
        </p:txBody>
      </p:sp>
      <p:sp>
        <p:nvSpPr>
          <p:cNvPr id="36868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/>
              <a:t>Wapenschild van de</a:t>
            </a:r>
          </a:p>
          <a:p>
            <a:pPr>
              <a:buFont typeface="Wingdings" pitchFamily="2" charset="2"/>
              <a:buNone/>
            </a:pPr>
            <a:r>
              <a:rPr lang="fr-BE"/>
              <a:t>Leliaerts</a:t>
            </a:r>
            <a:endParaRPr lang="nl-NL"/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3068638"/>
            <a:ext cx="1874838" cy="2008187"/>
          </a:xfrm>
          <a:noFill/>
          <a:ln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068638"/>
            <a:ext cx="19161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olidFill>
                  <a:schemeClr val="folHlink"/>
                </a:solidFill>
                <a:latin typeface="Comic Sans MS" pitchFamily="66" charset="0"/>
              </a:rPr>
              <a:t>Twee groepen</a:t>
            </a:r>
            <a:endParaRPr lang="nl-NL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sz="3600">
                <a:solidFill>
                  <a:schemeClr val="folHlink"/>
                </a:solidFill>
                <a:latin typeface="Comic Sans MS" pitchFamily="66" charset="0"/>
              </a:rPr>
              <a:t>Klauwaerts</a:t>
            </a:r>
          </a:p>
          <a:p>
            <a:r>
              <a:rPr lang="fr-BE">
                <a:latin typeface="Comic Sans MS" pitchFamily="66" charset="0"/>
              </a:rPr>
              <a:t>aanhangers graaf van Vlaanderen</a:t>
            </a:r>
          </a:p>
          <a:p>
            <a:r>
              <a:rPr lang="fr-BE">
                <a:latin typeface="Comic Sans MS" pitchFamily="66" charset="0"/>
              </a:rPr>
              <a:t>Vlaamsgezind</a:t>
            </a:r>
          </a:p>
          <a:p>
            <a:r>
              <a:rPr lang="fr-BE">
                <a:latin typeface="Comic Sans MS" pitchFamily="66" charset="0"/>
              </a:rPr>
              <a:t>vooral boeren en ambachtslui in de steden</a:t>
            </a:r>
          </a:p>
          <a:p>
            <a:endParaRPr lang="nl-NL">
              <a:latin typeface="Comic Sans MS" pitchFamily="66" charset="0"/>
            </a:endParaRPr>
          </a:p>
        </p:txBody>
      </p:sp>
      <p:sp>
        <p:nvSpPr>
          <p:cNvPr id="18437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BE" sz="3600">
                <a:solidFill>
                  <a:schemeClr val="folHlink"/>
                </a:solidFill>
                <a:latin typeface="Comic Sans MS" pitchFamily="66" charset="0"/>
              </a:rPr>
              <a:t>Leliaerts</a:t>
            </a:r>
          </a:p>
          <a:p>
            <a:r>
              <a:rPr lang="fr-BE">
                <a:latin typeface="Comic Sans MS" pitchFamily="66" charset="0"/>
              </a:rPr>
              <a:t>aanhangers van Franse koning</a:t>
            </a:r>
          </a:p>
          <a:p>
            <a:r>
              <a:rPr lang="fr-BE">
                <a:latin typeface="Comic Sans MS" pitchFamily="66" charset="0"/>
              </a:rPr>
              <a:t>Fransgezind</a:t>
            </a:r>
          </a:p>
          <a:p>
            <a:r>
              <a:rPr lang="fr-BE">
                <a:latin typeface="Comic Sans MS" pitchFamily="66" charset="0"/>
              </a:rPr>
              <a:t>vooral de rijke patriciërs (adel en rijke handelaars) in de steden</a:t>
            </a:r>
            <a:endParaRPr lang="nl-NL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>
                <a:latin typeface="Comic Sans MS" pitchFamily="66" charset="0"/>
              </a:rPr>
              <a:t>Brugse Metten 17-18 mei</a:t>
            </a:r>
            <a:br>
              <a:rPr lang="fr-BE" sz="4000">
                <a:latin typeface="Comic Sans MS" pitchFamily="66" charset="0"/>
              </a:rPr>
            </a:br>
            <a:r>
              <a:rPr lang="fr-BE" sz="4000">
                <a:latin typeface="Comic Sans MS" pitchFamily="66" charset="0"/>
              </a:rPr>
              <a:t>Voorbode van de Guldensporenslag enkele dagen later</a:t>
            </a:r>
            <a:endParaRPr lang="nl-NL" sz="400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349500"/>
            <a:ext cx="8007350" cy="4191000"/>
          </a:xfrm>
        </p:spPr>
        <p:txBody>
          <a:bodyPr/>
          <a:lstStyle/>
          <a:p>
            <a:r>
              <a:rPr lang="fr-BE">
                <a:latin typeface="Comic Sans MS" pitchFamily="66" charset="0"/>
              </a:rPr>
              <a:t>Franse luitenant, Jacques de Châtillon, wil wraak en trekt met zijn leger naar Brugge.</a:t>
            </a:r>
          </a:p>
          <a:p>
            <a:r>
              <a:rPr lang="fr-BE">
                <a:solidFill>
                  <a:srgbClr val="FF0000"/>
                </a:solidFill>
                <a:latin typeface="Comic Sans MS" pitchFamily="66" charset="0"/>
              </a:rPr>
              <a:t>Pieter Deconinck</a:t>
            </a:r>
            <a:r>
              <a:rPr lang="fr-BE">
                <a:latin typeface="Comic Sans MS" pitchFamily="66" charset="0"/>
              </a:rPr>
              <a:t> laat Brugge afsluiten en laat al wie Frans is, vermoorden.</a:t>
            </a:r>
          </a:p>
          <a:p>
            <a:r>
              <a:rPr lang="fr-BE">
                <a:latin typeface="Comic Sans MS" pitchFamily="66" charset="0"/>
              </a:rPr>
              <a:t>‘Schild en vriend!’</a:t>
            </a:r>
            <a:endParaRPr lang="nl-NL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>
                <a:solidFill>
                  <a:schemeClr val="folHlink"/>
                </a:solidFill>
                <a:latin typeface="Comic Sans MS" pitchFamily="66" charset="0"/>
              </a:rPr>
              <a:t>Guldensporenslag</a:t>
            </a:r>
            <a:endParaRPr lang="nl-NL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478713" cy="4548188"/>
          </a:xfrm>
        </p:spPr>
        <p:txBody>
          <a:bodyPr/>
          <a:lstStyle/>
          <a:p>
            <a:r>
              <a:rPr lang="fr-BE" sz="2800">
                <a:latin typeface="Comic Sans MS" pitchFamily="66" charset="0"/>
              </a:rPr>
              <a:t>Uiteindelijk kwam het tot een veldslag tussen het leger van de Franse koning (Leliaerts) en de Vlaamse opstandelingen (Klauwaerts).</a:t>
            </a:r>
          </a:p>
          <a:p>
            <a:r>
              <a:rPr lang="fr-BE" sz="2800">
                <a:latin typeface="Comic Sans MS" pitchFamily="66" charset="0"/>
              </a:rPr>
              <a:t>De Klauwaerts winnen de veldslag. De Franse ruiters blijven steken in de Kortrijkse grachten op het slagveld.</a:t>
            </a:r>
          </a:p>
          <a:p>
            <a:r>
              <a:rPr lang="fr-BE" sz="2800">
                <a:latin typeface="Comic Sans MS" pitchFamily="66" charset="0"/>
              </a:rPr>
              <a:t>Veel later krijgt deze veldslag de naam: de </a:t>
            </a:r>
            <a:r>
              <a:rPr lang="fr-BE" sz="2800">
                <a:solidFill>
                  <a:srgbClr val="FF0000"/>
                </a:solidFill>
                <a:latin typeface="Comic Sans MS" pitchFamily="66" charset="0"/>
              </a:rPr>
              <a:t>Guldensporenslag!</a:t>
            </a:r>
            <a:endParaRPr lang="nl-NL" sz="28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2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620713"/>
            <a:ext cx="914400" cy="904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>
                <a:solidFill>
                  <a:schemeClr val="folHlink"/>
                </a:solidFill>
                <a:latin typeface="Comic Sans MS" pitchFamily="66" charset="0"/>
              </a:rPr>
              <a:t>Guldensporenslag: wat is feit en wat is verzonnen?</a:t>
            </a:r>
            <a:endParaRPr lang="nl-NL" sz="3600">
              <a:solidFill>
                <a:schemeClr val="folHlink"/>
              </a:solidFill>
              <a:latin typeface="Comic Sans MS" pitchFamily="66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00213"/>
            <a:ext cx="7766050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laslagen">
  <a:themeElements>
    <a:clrScheme name="Glaslagen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lage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lagen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en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en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en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en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lagen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en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en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370</TotalTime>
  <Words>299</Words>
  <Application>Microsoft Office PowerPoint</Application>
  <PresentationFormat>Diavoorstelling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SimSun</vt:lpstr>
      <vt:lpstr>Arial</vt:lpstr>
      <vt:lpstr>Arial Black</vt:lpstr>
      <vt:lpstr>Comic Sans MS</vt:lpstr>
      <vt:lpstr>Wingdings</vt:lpstr>
      <vt:lpstr>Glaslagen</vt:lpstr>
      <vt:lpstr>GULDENSPORENSLAG</vt:lpstr>
      <vt:lpstr>Leenheer en leenman</vt:lpstr>
      <vt:lpstr>Ruzie!</vt:lpstr>
      <vt:lpstr>Gwijde van Dampierre</vt:lpstr>
      <vt:lpstr>Filips de Schone</vt:lpstr>
      <vt:lpstr>Twee groepen</vt:lpstr>
      <vt:lpstr>Brugse Metten 17-18 mei Voorbode van de Guldensporenslag enkele dagen later</vt:lpstr>
      <vt:lpstr>Guldensporenslag</vt:lpstr>
      <vt:lpstr>Guldensporenslag: wat is feit en wat is verzonnen?</vt:lpstr>
      <vt:lpstr>Goedendag,het wapen van de Klauwaerts De gulden sporen van de Franse ruiters  de symbolen van de Guldensporenslag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GULDENSPORENSLAG</dc:title>
  <dc:creator>PascalenSara</dc:creator>
  <cp:lastModifiedBy>Jelle Bastiaensen</cp:lastModifiedBy>
  <cp:revision>36</cp:revision>
  <dcterms:created xsi:type="dcterms:W3CDTF">2009-10-03T11:17:57Z</dcterms:created>
  <dcterms:modified xsi:type="dcterms:W3CDTF">2017-04-19T10:25:24Z</dcterms:modified>
</cp:coreProperties>
</file>